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334" autoAdjust="0"/>
  </p:normalViewPr>
  <p:slideViewPr>
    <p:cSldViewPr snapToGrid="0" snapToObjects="1">
      <p:cViewPr>
        <p:scale>
          <a:sx n="100" d="100"/>
          <a:sy n="100" d="100"/>
        </p:scale>
        <p:origin x="-145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BF6F1-63EB-D840-BBB9-8BA485EA45AB}" type="datetimeFigureOut">
              <a:rPr lang="de-DE" smtClean="0"/>
              <a:t>08.07.17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7CF5-677A-C04F-8653-88AC54C712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6418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BF6F1-63EB-D840-BBB9-8BA485EA45AB}" type="datetimeFigureOut">
              <a:rPr lang="de-DE" smtClean="0"/>
              <a:t>08.07.17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7CF5-677A-C04F-8653-88AC54C712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7299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BF6F1-63EB-D840-BBB9-8BA485EA45AB}" type="datetimeFigureOut">
              <a:rPr lang="de-DE" smtClean="0"/>
              <a:t>08.07.17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7CF5-677A-C04F-8653-88AC54C712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2949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BF6F1-63EB-D840-BBB9-8BA485EA45AB}" type="datetimeFigureOut">
              <a:rPr lang="de-DE" smtClean="0"/>
              <a:t>08.07.17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7CF5-677A-C04F-8653-88AC54C712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3529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BF6F1-63EB-D840-BBB9-8BA485EA45AB}" type="datetimeFigureOut">
              <a:rPr lang="de-DE" smtClean="0"/>
              <a:t>08.07.17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7CF5-677A-C04F-8653-88AC54C712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6805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BF6F1-63EB-D840-BBB9-8BA485EA45AB}" type="datetimeFigureOut">
              <a:rPr lang="de-DE" smtClean="0"/>
              <a:t>08.07.17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7CF5-677A-C04F-8653-88AC54C712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6659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BF6F1-63EB-D840-BBB9-8BA485EA45AB}" type="datetimeFigureOut">
              <a:rPr lang="de-DE" smtClean="0"/>
              <a:t>08.07.17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7CF5-677A-C04F-8653-88AC54C712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17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BF6F1-63EB-D840-BBB9-8BA485EA45AB}" type="datetimeFigureOut">
              <a:rPr lang="de-DE" smtClean="0"/>
              <a:t>08.07.17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7CF5-677A-C04F-8653-88AC54C712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2162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BF6F1-63EB-D840-BBB9-8BA485EA45AB}" type="datetimeFigureOut">
              <a:rPr lang="de-DE" smtClean="0"/>
              <a:t>08.07.17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7CF5-677A-C04F-8653-88AC54C712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4675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BF6F1-63EB-D840-BBB9-8BA485EA45AB}" type="datetimeFigureOut">
              <a:rPr lang="de-DE" smtClean="0"/>
              <a:t>08.07.17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7CF5-677A-C04F-8653-88AC54C712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3954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BF6F1-63EB-D840-BBB9-8BA485EA45AB}" type="datetimeFigureOut">
              <a:rPr lang="de-DE" smtClean="0"/>
              <a:t>08.07.17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7CF5-677A-C04F-8653-88AC54C712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4451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BF6F1-63EB-D840-BBB9-8BA485EA45AB}" type="datetimeFigureOut">
              <a:rPr lang="de-DE" smtClean="0"/>
              <a:t>08.07.17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77CF5-677A-C04F-8653-88AC54C712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2446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430790" y="5264512"/>
            <a:ext cx="1042680" cy="217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1200" dirty="0" err="1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C</a:t>
            </a:r>
            <a:r>
              <a:rPr lang="de-DE" sz="1200" dirty="0" err="1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onceptual</a:t>
            </a:r>
            <a:endParaRPr lang="de-DE" sz="1200" dirty="0" smtClean="0">
              <a:solidFill>
                <a:schemeClr val="tx1"/>
              </a:solidFill>
              <a:latin typeface="Calibri"/>
              <a:ea typeface="Lato Light" panose="020F0302020204030203" pitchFamily="34" charset="0"/>
              <a:cs typeface="Calibri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1582208" y="5264511"/>
            <a:ext cx="14875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1200" dirty="0" err="1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Systematic</a:t>
            </a:r>
            <a:r>
              <a:rPr lang="de-DE" sz="1200" dirty="0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 </a:t>
            </a:r>
            <a:r>
              <a:rPr lang="de-DE" sz="1200" dirty="0" err="1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review</a:t>
            </a:r>
            <a:endParaRPr lang="de-DE" sz="1200" dirty="0" smtClean="0">
              <a:solidFill>
                <a:schemeClr val="tx1"/>
              </a:solidFill>
              <a:latin typeface="Calibri"/>
              <a:ea typeface="Lato Light" panose="020F0302020204030203" pitchFamily="34" charset="0"/>
              <a:cs typeface="Calibri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429785" y="5614090"/>
            <a:ext cx="1042680" cy="217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1200" dirty="0" err="1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Explanatory</a:t>
            </a:r>
            <a:endParaRPr lang="de-DE" sz="1200" dirty="0" smtClean="0">
              <a:solidFill>
                <a:schemeClr val="tx1"/>
              </a:solidFill>
              <a:latin typeface="Calibri"/>
              <a:ea typeface="Lato Light" panose="020F0302020204030203" pitchFamily="34" charset="0"/>
              <a:cs typeface="Calibri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570660" y="5619280"/>
            <a:ext cx="1042680" cy="217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1200" dirty="0" err="1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Exploratory</a:t>
            </a:r>
            <a:endParaRPr lang="de-DE" sz="1200" dirty="0" smtClean="0">
              <a:solidFill>
                <a:schemeClr val="tx1"/>
              </a:solidFill>
              <a:latin typeface="Calibri"/>
              <a:ea typeface="Lato Light" panose="020F0302020204030203" pitchFamily="34" charset="0"/>
              <a:cs typeface="Calibri"/>
            </a:endParaRPr>
          </a:p>
        </p:txBody>
      </p:sp>
      <p:sp>
        <p:nvSpPr>
          <p:cNvPr id="11" name="Rechteck 10"/>
          <p:cNvSpPr/>
          <p:nvPr/>
        </p:nvSpPr>
        <p:spPr bwMode="auto">
          <a:xfrm>
            <a:off x="1426505" y="5330920"/>
            <a:ext cx="166001" cy="167135"/>
          </a:xfrm>
          <a:prstGeom prst="rect">
            <a:avLst/>
          </a:prstGeom>
          <a:pattFill prst="wdDnDiag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pPr algn="ctr"/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" name="Raute 11"/>
          <p:cNvSpPr/>
          <p:nvPr/>
        </p:nvSpPr>
        <p:spPr bwMode="auto">
          <a:xfrm>
            <a:off x="1432587" y="5649665"/>
            <a:ext cx="201573" cy="267918"/>
          </a:xfrm>
          <a:prstGeom prst="diamond">
            <a:avLst/>
          </a:prstGeom>
          <a:pattFill prst="trellis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pPr algn="ctr"/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cxnSp>
        <p:nvCxnSpPr>
          <p:cNvPr id="13" name="Gerade Verbindung 12"/>
          <p:cNvCxnSpPr/>
          <p:nvPr/>
        </p:nvCxnSpPr>
        <p:spPr bwMode="auto">
          <a:xfrm flipH="1" flipV="1">
            <a:off x="2817592" y="4038102"/>
            <a:ext cx="3234" cy="243868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857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cxnSp>
        <p:nvCxnSpPr>
          <p:cNvPr id="14" name="Gerade Verbindung 13"/>
          <p:cNvCxnSpPr/>
          <p:nvPr/>
        </p:nvCxnSpPr>
        <p:spPr bwMode="auto">
          <a:xfrm flipV="1">
            <a:off x="8136347" y="1356837"/>
            <a:ext cx="0" cy="325558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857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cxnSp>
        <p:nvCxnSpPr>
          <p:cNvPr id="15" name="Gerade Verbindung 14"/>
          <p:cNvCxnSpPr/>
          <p:nvPr/>
        </p:nvCxnSpPr>
        <p:spPr bwMode="auto">
          <a:xfrm flipV="1">
            <a:off x="6702122" y="1657756"/>
            <a:ext cx="0" cy="262191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857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cxnSp>
        <p:nvCxnSpPr>
          <p:cNvPr id="16" name="Gerade Verbindung 15"/>
          <p:cNvCxnSpPr/>
          <p:nvPr/>
        </p:nvCxnSpPr>
        <p:spPr bwMode="auto">
          <a:xfrm flipV="1">
            <a:off x="5623589" y="1659168"/>
            <a:ext cx="2" cy="620052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857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cxnSp>
        <p:nvCxnSpPr>
          <p:cNvPr id="17" name="Gerade Verbindung 16"/>
          <p:cNvCxnSpPr/>
          <p:nvPr/>
        </p:nvCxnSpPr>
        <p:spPr bwMode="auto">
          <a:xfrm flipH="1" flipV="1">
            <a:off x="7106650" y="1646935"/>
            <a:ext cx="344565" cy="245802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857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cxnSp>
        <p:nvCxnSpPr>
          <p:cNvPr id="18" name="Gerade Verbindung 17"/>
          <p:cNvCxnSpPr/>
          <p:nvPr/>
        </p:nvCxnSpPr>
        <p:spPr bwMode="auto">
          <a:xfrm flipV="1">
            <a:off x="6905897" y="1356837"/>
            <a:ext cx="0" cy="31979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857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cxnSp>
        <p:nvCxnSpPr>
          <p:cNvPr id="19" name="Gerade Verbindung 18"/>
          <p:cNvCxnSpPr/>
          <p:nvPr/>
        </p:nvCxnSpPr>
        <p:spPr bwMode="auto">
          <a:xfrm flipV="1">
            <a:off x="6554984" y="1056143"/>
            <a:ext cx="0" cy="517818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857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cxnSp>
        <p:nvCxnSpPr>
          <p:cNvPr id="20" name="Gerade Verbindung 19"/>
          <p:cNvCxnSpPr/>
          <p:nvPr/>
        </p:nvCxnSpPr>
        <p:spPr bwMode="auto">
          <a:xfrm flipV="1">
            <a:off x="4890209" y="1380436"/>
            <a:ext cx="0" cy="21315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857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cxnSp>
        <p:nvCxnSpPr>
          <p:cNvPr id="21" name="Gerade Verbindung 20"/>
          <p:cNvCxnSpPr/>
          <p:nvPr/>
        </p:nvCxnSpPr>
        <p:spPr bwMode="auto">
          <a:xfrm flipV="1">
            <a:off x="4733398" y="1679765"/>
            <a:ext cx="2236" cy="219163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857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cxnSp>
        <p:nvCxnSpPr>
          <p:cNvPr id="22" name="Gerade Verbindung 21"/>
          <p:cNvCxnSpPr/>
          <p:nvPr/>
        </p:nvCxnSpPr>
        <p:spPr bwMode="auto">
          <a:xfrm flipH="1" flipV="1">
            <a:off x="8345227" y="3635375"/>
            <a:ext cx="1" cy="553002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857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cxnSp>
        <p:nvCxnSpPr>
          <p:cNvPr id="23" name="Gerade Verbindung 22"/>
          <p:cNvCxnSpPr/>
          <p:nvPr/>
        </p:nvCxnSpPr>
        <p:spPr bwMode="auto">
          <a:xfrm flipV="1">
            <a:off x="7147842" y="4246061"/>
            <a:ext cx="0" cy="294885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857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cxnSp>
        <p:nvCxnSpPr>
          <p:cNvPr id="24" name="Gerade Verbindung 23"/>
          <p:cNvCxnSpPr/>
          <p:nvPr/>
        </p:nvCxnSpPr>
        <p:spPr bwMode="auto">
          <a:xfrm flipV="1">
            <a:off x="5608420" y="4038102"/>
            <a:ext cx="0" cy="240085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857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cxnSp>
        <p:nvCxnSpPr>
          <p:cNvPr id="25" name="Gerade Verbindung 24"/>
          <p:cNvCxnSpPr/>
          <p:nvPr/>
        </p:nvCxnSpPr>
        <p:spPr bwMode="auto">
          <a:xfrm flipV="1">
            <a:off x="4845138" y="4285017"/>
            <a:ext cx="0" cy="21315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857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cxnSp>
        <p:nvCxnSpPr>
          <p:cNvPr id="26" name="Gerade Verbindung 25"/>
          <p:cNvCxnSpPr/>
          <p:nvPr/>
        </p:nvCxnSpPr>
        <p:spPr bwMode="auto">
          <a:xfrm flipV="1">
            <a:off x="3491311" y="4262397"/>
            <a:ext cx="0" cy="233554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857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cxnSp>
        <p:nvCxnSpPr>
          <p:cNvPr id="27" name="Gerade Verbindung 26"/>
          <p:cNvCxnSpPr/>
          <p:nvPr/>
        </p:nvCxnSpPr>
        <p:spPr bwMode="auto">
          <a:xfrm flipV="1">
            <a:off x="865502" y="4038102"/>
            <a:ext cx="0" cy="224294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857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cxnSp>
        <p:nvCxnSpPr>
          <p:cNvPr id="28" name="Gerade Verbindung 27"/>
          <p:cNvCxnSpPr/>
          <p:nvPr/>
        </p:nvCxnSpPr>
        <p:spPr bwMode="auto">
          <a:xfrm flipV="1">
            <a:off x="7335262" y="3971573"/>
            <a:ext cx="0" cy="312068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857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cxnSp>
        <p:nvCxnSpPr>
          <p:cNvPr id="29" name="Gerade Verbindung 28"/>
          <p:cNvCxnSpPr/>
          <p:nvPr/>
        </p:nvCxnSpPr>
        <p:spPr bwMode="auto">
          <a:xfrm flipV="1">
            <a:off x="2198567" y="4282221"/>
            <a:ext cx="0" cy="21315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857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cxnSp>
        <p:nvCxnSpPr>
          <p:cNvPr id="30" name="Gerade Verbindung 29"/>
          <p:cNvCxnSpPr/>
          <p:nvPr/>
        </p:nvCxnSpPr>
        <p:spPr bwMode="auto">
          <a:xfrm flipV="1">
            <a:off x="3902840" y="1653622"/>
            <a:ext cx="0" cy="609794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857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cxnSp>
        <p:nvCxnSpPr>
          <p:cNvPr id="31" name="Gerade Verbindung 30"/>
          <p:cNvCxnSpPr/>
          <p:nvPr/>
        </p:nvCxnSpPr>
        <p:spPr bwMode="auto">
          <a:xfrm flipV="1">
            <a:off x="706422" y="1630846"/>
            <a:ext cx="0" cy="21315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857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cxnSp>
        <p:nvCxnSpPr>
          <p:cNvPr id="32" name="Gerade Verbindung 31"/>
          <p:cNvCxnSpPr/>
          <p:nvPr/>
        </p:nvCxnSpPr>
        <p:spPr bwMode="auto">
          <a:xfrm flipV="1">
            <a:off x="1861236" y="1662642"/>
            <a:ext cx="0" cy="465324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857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sp>
        <p:nvSpPr>
          <p:cNvPr id="33" name="AutoShape 30"/>
          <p:cNvSpPr>
            <a:spLocks/>
          </p:cNvSpPr>
          <p:nvPr/>
        </p:nvSpPr>
        <p:spPr bwMode="auto">
          <a:xfrm>
            <a:off x="7839434" y="2948554"/>
            <a:ext cx="988436" cy="47902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t"/>
          <a:lstStyle/>
          <a:p>
            <a:pPr algn="ctr"/>
            <a:r>
              <a:rPr lang="en-US" sz="1200" b="1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Baron (2006)</a:t>
            </a:r>
          </a:p>
          <a:p>
            <a:pPr algn="ctr"/>
            <a:r>
              <a:rPr lang="en-US" sz="1200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“cognitive frameworks”</a:t>
            </a:r>
            <a:endParaRPr lang="en-US" sz="1200" dirty="0">
              <a:solidFill>
                <a:schemeClr val="bg1">
                  <a:lumMod val="2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34" name="AutoShape 32"/>
          <p:cNvSpPr>
            <a:spLocks/>
          </p:cNvSpPr>
          <p:nvPr/>
        </p:nvSpPr>
        <p:spPr bwMode="auto">
          <a:xfrm>
            <a:off x="6368950" y="3353237"/>
            <a:ext cx="1767754" cy="37896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t"/>
          <a:lstStyle/>
          <a:p>
            <a:pPr algn="ctr"/>
            <a:r>
              <a:rPr lang="en-US" sz="1200" b="1" dirty="0" err="1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Haynie</a:t>
            </a:r>
            <a:r>
              <a:rPr lang="en-US" sz="1200" b="1" dirty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 </a:t>
            </a:r>
            <a:r>
              <a:rPr lang="en-US" sz="1200" b="1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et </a:t>
            </a:r>
            <a:r>
              <a:rPr lang="en-US" sz="1200" b="1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al. </a:t>
            </a:r>
            <a:r>
              <a:rPr lang="en-US" sz="1200" b="1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(2007)</a:t>
            </a:r>
          </a:p>
          <a:p>
            <a:pPr algn="ctr"/>
            <a:r>
              <a:rPr lang="en-US" sz="1200" dirty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Meta-cognition </a:t>
            </a:r>
          </a:p>
          <a:p>
            <a:pPr algn="ctr"/>
            <a:r>
              <a:rPr lang="en-US" sz="1200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Metacognitive feedback</a:t>
            </a:r>
            <a:endParaRPr lang="en-US" sz="1200" dirty="0">
              <a:solidFill>
                <a:schemeClr val="bg1">
                  <a:lumMod val="2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35" name="AutoShape 32"/>
          <p:cNvSpPr>
            <a:spLocks/>
          </p:cNvSpPr>
          <p:nvPr/>
        </p:nvSpPr>
        <p:spPr bwMode="auto">
          <a:xfrm>
            <a:off x="4273213" y="4495951"/>
            <a:ext cx="1521160" cy="47902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t"/>
          <a:lstStyle/>
          <a:p>
            <a:pPr algn="ctr"/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Shepherd et </a:t>
            </a:r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al. </a:t>
            </a:r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(2010)</a:t>
            </a:r>
          </a:p>
          <a:p>
            <a:pPr algn="ctr"/>
            <a:r>
              <a:rPr lang="en-US" sz="1200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“feedback loops”</a:t>
            </a:r>
          </a:p>
          <a:p>
            <a:pPr algn="ctr"/>
            <a:endParaRPr lang="en-US" sz="300" dirty="0" smtClean="0">
              <a:solidFill>
                <a:srgbClr val="3D3D3D"/>
              </a:solidFill>
              <a:latin typeface="Calibri"/>
              <a:ea typeface="Aleo Regular" charset="0"/>
              <a:cs typeface="Calibri"/>
              <a:sym typeface="Aleo Regular" charset="0"/>
            </a:endParaRPr>
          </a:p>
          <a:p>
            <a:pPr algn="ctr"/>
            <a:r>
              <a:rPr lang="en-US" sz="1200" b="1" dirty="0" err="1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Haynie</a:t>
            </a:r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 et </a:t>
            </a:r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al. </a:t>
            </a:r>
            <a:r>
              <a:rPr lang="en-US" sz="1200" b="1" dirty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(2010</a:t>
            </a:r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)</a:t>
            </a:r>
          </a:p>
          <a:p>
            <a:pPr algn="ctr"/>
            <a:r>
              <a:rPr lang="en-US" sz="1200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“cognitive adaptability”</a:t>
            </a:r>
            <a:endParaRPr lang="en-US" sz="1200" dirty="0">
              <a:solidFill>
                <a:srgbClr val="3D3D3D"/>
              </a:solidFill>
              <a:latin typeface="Calibri"/>
              <a:ea typeface="Aleo Regular" charset="0"/>
              <a:cs typeface="Calibri"/>
              <a:sym typeface="Aleo Regular" charset="0"/>
            </a:endParaRPr>
          </a:p>
          <a:p>
            <a:pPr algn="ctr"/>
            <a:endParaRPr lang="en-US" sz="1200" dirty="0">
              <a:solidFill>
                <a:srgbClr val="3D3D3D"/>
              </a:solidFill>
              <a:latin typeface="Calibri"/>
              <a:cs typeface="Calibri"/>
            </a:endParaRPr>
          </a:p>
        </p:txBody>
      </p:sp>
      <p:sp>
        <p:nvSpPr>
          <p:cNvPr id="36" name="AutoShape 22"/>
          <p:cNvSpPr>
            <a:spLocks/>
          </p:cNvSpPr>
          <p:nvPr/>
        </p:nvSpPr>
        <p:spPr bwMode="auto">
          <a:xfrm>
            <a:off x="262160" y="1852287"/>
            <a:ext cx="872124" cy="31685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t"/>
          <a:lstStyle/>
          <a:p>
            <a:pPr algn="ctr"/>
            <a:r>
              <a:rPr lang="en-US" sz="1200" b="1" dirty="0" err="1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Kirzner</a:t>
            </a:r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 (1973)</a:t>
            </a:r>
          </a:p>
          <a:p>
            <a:pPr algn="ctr"/>
            <a:r>
              <a:rPr lang="en-US" sz="1200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“alertness” </a:t>
            </a:r>
            <a:endParaRPr lang="en-US" sz="1200" dirty="0">
              <a:solidFill>
                <a:srgbClr val="3D3D3D"/>
              </a:solidFill>
              <a:latin typeface="Calibri"/>
              <a:cs typeface="Calibri"/>
            </a:endParaRPr>
          </a:p>
        </p:txBody>
      </p:sp>
      <p:sp>
        <p:nvSpPr>
          <p:cNvPr id="37" name="AutoShape 22"/>
          <p:cNvSpPr>
            <a:spLocks/>
          </p:cNvSpPr>
          <p:nvPr/>
        </p:nvSpPr>
        <p:spPr bwMode="auto">
          <a:xfrm>
            <a:off x="416853" y="821335"/>
            <a:ext cx="3477143" cy="47902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t"/>
          <a:lstStyle/>
          <a:p>
            <a:pPr algn="ctr"/>
            <a:r>
              <a:rPr lang="en-US" sz="1200" b="1" dirty="0" err="1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Gollwitzer</a:t>
            </a:r>
            <a:r>
              <a:rPr lang="en-US" sz="1200" b="1" dirty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 &amp; Kinney (1989</a:t>
            </a:r>
            <a:r>
              <a:rPr lang="en-US" sz="1200" b="1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), </a:t>
            </a:r>
            <a:r>
              <a:rPr lang="en-US" sz="1200" b="1" dirty="0" err="1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Gollwitzer</a:t>
            </a:r>
            <a:r>
              <a:rPr lang="en-US" sz="1200" b="1" dirty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 (1990</a:t>
            </a:r>
            <a:r>
              <a:rPr lang="en-US" sz="1200" b="1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)</a:t>
            </a:r>
            <a:r>
              <a:rPr lang="en-US" sz="1200" b="1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</a:rPr>
              <a:t>,</a:t>
            </a:r>
            <a:endParaRPr lang="en-US" sz="1200" b="1" dirty="0">
              <a:solidFill>
                <a:schemeClr val="bg1">
                  <a:lumMod val="25000"/>
                </a:schemeClr>
              </a:solidFill>
              <a:latin typeface="Calibri"/>
              <a:ea typeface="Aleo Regular" charset="0"/>
              <a:cs typeface="Calibri"/>
            </a:endParaRPr>
          </a:p>
          <a:p>
            <a:pPr algn="ctr"/>
            <a:r>
              <a:rPr lang="en-US" sz="1200" b="1" dirty="0" err="1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Gollwitzer</a:t>
            </a:r>
            <a:r>
              <a:rPr lang="en-US" sz="1200" b="1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, </a:t>
            </a:r>
            <a:r>
              <a:rPr lang="en-US" sz="1200" b="1" dirty="0" err="1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Heckhausen</a:t>
            </a:r>
            <a:r>
              <a:rPr lang="en-US" sz="1200" b="1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, </a:t>
            </a:r>
            <a:r>
              <a:rPr lang="en-US" sz="1200" b="1" dirty="0" err="1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Steller</a:t>
            </a:r>
            <a:r>
              <a:rPr lang="en-US" sz="1200" b="1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  (1990)</a:t>
            </a:r>
          </a:p>
          <a:p>
            <a:pPr algn="ctr"/>
            <a:r>
              <a:rPr lang="en-US" sz="1200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Characteristics of mindsets and cognitive tuning</a:t>
            </a:r>
            <a:endParaRPr lang="en-US" sz="1200" dirty="0">
              <a:solidFill>
                <a:schemeClr val="bg1">
                  <a:lumMod val="25000"/>
                </a:schemeClr>
              </a:solidFill>
              <a:latin typeface="Calibri"/>
              <a:ea typeface="Aleo Regular" charset="0"/>
              <a:cs typeface="Calibri"/>
            </a:endParaRPr>
          </a:p>
        </p:txBody>
      </p:sp>
      <p:cxnSp>
        <p:nvCxnSpPr>
          <p:cNvPr id="38" name="Gerade Verbindung 37"/>
          <p:cNvCxnSpPr/>
          <p:nvPr/>
        </p:nvCxnSpPr>
        <p:spPr bwMode="auto">
          <a:xfrm flipV="1">
            <a:off x="2165566" y="1403408"/>
            <a:ext cx="0" cy="21315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857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sp>
        <p:nvSpPr>
          <p:cNvPr id="39" name="AutoShape 22"/>
          <p:cNvSpPr>
            <a:spLocks/>
          </p:cNvSpPr>
          <p:nvPr/>
        </p:nvSpPr>
        <p:spPr bwMode="auto">
          <a:xfrm>
            <a:off x="952131" y="2238024"/>
            <a:ext cx="1509418" cy="402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t"/>
          <a:lstStyle/>
          <a:p>
            <a:pPr algn="ctr"/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Gartner (1988)</a:t>
            </a:r>
          </a:p>
          <a:p>
            <a:pPr algn="ctr"/>
            <a:r>
              <a:rPr lang="en-US" sz="1200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Behavioral theory for entrepreneurship </a:t>
            </a:r>
            <a:endParaRPr lang="en-US" sz="1200" dirty="0">
              <a:solidFill>
                <a:srgbClr val="3D3D3D"/>
              </a:solidFill>
              <a:latin typeface="Calibri"/>
              <a:cs typeface="Calibri"/>
            </a:endParaRPr>
          </a:p>
        </p:txBody>
      </p:sp>
      <p:sp>
        <p:nvSpPr>
          <p:cNvPr id="40" name="AutoShape 22"/>
          <p:cNvSpPr>
            <a:spLocks/>
          </p:cNvSpPr>
          <p:nvPr/>
        </p:nvSpPr>
        <p:spPr bwMode="auto">
          <a:xfrm>
            <a:off x="1916348" y="1882712"/>
            <a:ext cx="1574964" cy="38070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t"/>
          <a:lstStyle/>
          <a:p>
            <a:pPr algn="ctr"/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Shaver &amp; Scott (1991)</a:t>
            </a:r>
            <a:endParaRPr lang="en-US" sz="1200" dirty="0">
              <a:solidFill>
                <a:srgbClr val="3D3D3D"/>
              </a:solidFill>
              <a:latin typeface="Calibri"/>
              <a:cs typeface="Calibri"/>
            </a:endParaRPr>
          </a:p>
          <a:p>
            <a:r>
              <a:rPr lang="en-US" sz="1200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psychological approach</a:t>
            </a:r>
          </a:p>
        </p:txBody>
      </p:sp>
      <p:cxnSp>
        <p:nvCxnSpPr>
          <p:cNvPr id="41" name="Gerade Verbindung 40"/>
          <p:cNvCxnSpPr/>
          <p:nvPr/>
        </p:nvCxnSpPr>
        <p:spPr bwMode="auto">
          <a:xfrm flipV="1">
            <a:off x="2461548" y="1682395"/>
            <a:ext cx="0" cy="237553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857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sp>
        <p:nvSpPr>
          <p:cNvPr id="42" name="AutoShape 22"/>
          <p:cNvSpPr>
            <a:spLocks/>
          </p:cNvSpPr>
          <p:nvPr/>
        </p:nvSpPr>
        <p:spPr bwMode="auto">
          <a:xfrm>
            <a:off x="3089272" y="2284922"/>
            <a:ext cx="1487904" cy="31685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t"/>
          <a:lstStyle/>
          <a:p>
            <a:pPr algn="ctr"/>
            <a:r>
              <a:rPr lang="en-US" sz="1200" b="1" dirty="0" err="1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Palich</a:t>
            </a:r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 &amp; </a:t>
            </a:r>
            <a:r>
              <a:rPr lang="en-US" sz="1200" b="1" dirty="0" err="1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Bagby</a:t>
            </a:r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 (1995)</a:t>
            </a:r>
          </a:p>
          <a:p>
            <a:pPr algn="ctr"/>
            <a:r>
              <a:rPr lang="en-US" sz="1200" dirty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c</a:t>
            </a:r>
            <a:r>
              <a:rPr lang="en-US" sz="1200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ognitive categorization</a:t>
            </a:r>
            <a:endParaRPr lang="en-US" sz="1200" dirty="0">
              <a:solidFill>
                <a:srgbClr val="3D3D3D"/>
              </a:solidFill>
              <a:latin typeface="Calibri"/>
              <a:cs typeface="Calibri"/>
            </a:endParaRPr>
          </a:p>
        </p:txBody>
      </p:sp>
      <p:sp>
        <p:nvSpPr>
          <p:cNvPr id="43" name="AutoShape 22"/>
          <p:cNvSpPr>
            <a:spLocks/>
          </p:cNvSpPr>
          <p:nvPr/>
        </p:nvSpPr>
        <p:spPr bwMode="auto">
          <a:xfrm>
            <a:off x="4120232" y="966300"/>
            <a:ext cx="1527944" cy="31685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t"/>
          <a:lstStyle/>
          <a:p>
            <a:pPr algn="ctr"/>
            <a:r>
              <a:rPr lang="en-US" sz="1200" b="1" dirty="0" err="1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Venkataraman</a:t>
            </a:r>
            <a:r>
              <a:rPr lang="en-US" sz="1200" b="1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 (1997)</a:t>
            </a:r>
          </a:p>
          <a:p>
            <a:pPr algn="ctr"/>
            <a:r>
              <a:rPr lang="en-US" sz="1200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“knowledge corridor” </a:t>
            </a:r>
            <a:endParaRPr lang="en-US" sz="1200" dirty="0">
              <a:solidFill>
                <a:schemeClr val="bg1">
                  <a:lumMod val="2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44" name="AutoShape 22"/>
          <p:cNvSpPr>
            <a:spLocks/>
          </p:cNvSpPr>
          <p:nvPr/>
        </p:nvSpPr>
        <p:spPr bwMode="auto">
          <a:xfrm>
            <a:off x="3936358" y="1860416"/>
            <a:ext cx="1743715" cy="32695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t"/>
          <a:lstStyle/>
          <a:p>
            <a:r>
              <a:rPr lang="en-US" sz="1200" b="1" dirty="0" err="1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Busenitz</a:t>
            </a:r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 &amp; Barney (1997)</a:t>
            </a:r>
          </a:p>
          <a:p>
            <a:r>
              <a:rPr lang="en-US" sz="1200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“heuristics and biases”</a:t>
            </a:r>
            <a:endParaRPr lang="en-US" sz="1200" dirty="0">
              <a:solidFill>
                <a:srgbClr val="3D3D3D"/>
              </a:solidFill>
              <a:latin typeface="Calibri"/>
              <a:cs typeface="Calibri"/>
            </a:endParaRPr>
          </a:p>
        </p:txBody>
      </p:sp>
      <p:sp>
        <p:nvSpPr>
          <p:cNvPr id="45" name="AutoShape 22"/>
          <p:cNvSpPr>
            <a:spLocks/>
          </p:cNvSpPr>
          <p:nvPr/>
        </p:nvSpPr>
        <p:spPr bwMode="auto">
          <a:xfrm>
            <a:off x="5042316" y="2323230"/>
            <a:ext cx="1158285" cy="31685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t"/>
          <a:lstStyle/>
          <a:p>
            <a:pPr algn="ctr"/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Baron (1998)</a:t>
            </a:r>
          </a:p>
          <a:p>
            <a:pPr algn="ctr"/>
            <a:r>
              <a:rPr lang="en-US" sz="1200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“biases” </a:t>
            </a:r>
            <a:endParaRPr lang="en-US" sz="1200" dirty="0">
              <a:solidFill>
                <a:srgbClr val="3D3D3D"/>
              </a:solidFill>
              <a:latin typeface="Calibri"/>
              <a:cs typeface="Calibri"/>
            </a:endParaRPr>
          </a:p>
        </p:txBody>
      </p:sp>
      <p:sp>
        <p:nvSpPr>
          <p:cNvPr id="46" name="AutoShape 22"/>
          <p:cNvSpPr>
            <a:spLocks/>
          </p:cNvSpPr>
          <p:nvPr/>
        </p:nvSpPr>
        <p:spPr bwMode="auto">
          <a:xfrm>
            <a:off x="6488043" y="909011"/>
            <a:ext cx="1295419" cy="34239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t"/>
          <a:lstStyle/>
          <a:p>
            <a:pPr algn="ctr"/>
            <a:r>
              <a:rPr lang="en-US" sz="1200" b="1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Shane (2000)</a:t>
            </a:r>
          </a:p>
          <a:p>
            <a:pPr algn="ctr"/>
            <a:r>
              <a:rPr lang="en-US" sz="1200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“prior knowledge”</a:t>
            </a:r>
            <a:endParaRPr lang="en-US" sz="1200" dirty="0">
              <a:solidFill>
                <a:schemeClr val="bg1">
                  <a:lumMod val="25000"/>
                </a:schemeClr>
              </a:solidFill>
              <a:latin typeface="Calibri"/>
              <a:ea typeface="Aleo Regular" charset="0"/>
              <a:cs typeface="Calibri"/>
            </a:endParaRPr>
          </a:p>
        </p:txBody>
      </p:sp>
      <p:sp>
        <p:nvSpPr>
          <p:cNvPr id="47" name="AutoShape 22"/>
          <p:cNvSpPr>
            <a:spLocks/>
          </p:cNvSpPr>
          <p:nvPr/>
        </p:nvSpPr>
        <p:spPr bwMode="auto">
          <a:xfrm>
            <a:off x="5794374" y="634449"/>
            <a:ext cx="1313260" cy="18688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/>
        </p:spPr>
        <p:txBody>
          <a:bodyPr lIns="50800" tIns="50800" rIns="50800" bIns="50800" anchor="t"/>
          <a:lstStyle/>
          <a:p>
            <a:pPr algn="ctr"/>
            <a:r>
              <a:rPr lang="en-US" sz="1200" b="1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Simon et </a:t>
            </a:r>
            <a:r>
              <a:rPr lang="en-US" sz="1200" b="1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al. </a:t>
            </a:r>
            <a:r>
              <a:rPr lang="en-US" sz="1200" b="1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(2000)</a:t>
            </a:r>
          </a:p>
          <a:p>
            <a:pPr algn="ctr"/>
            <a:r>
              <a:rPr lang="en-US" sz="1200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“biases”</a:t>
            </a:r>
            <a:endParaRPr lang="en-US" sz="1200" dirty="0">
              <a:solidFill>
                <a:schemeClr val="bg1">
                  <a:lumMod val="2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48" name="AutoShape 22"/>
          <p:cNvSpPr>
            <a:spLocks/>
          </p:cNvSpPr>
          <p:nvPr/>
        </p:nvSpPr>
        <p:spPr bwMode="auto">
          <a:xfrm>
            <a:off x="7186752" y="1892737"/>
            <a:ext cx="1334948" cy="31685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t"/>
          <a:lstStyle/>
          <a:p>
            <a:pPr algn="ctr"/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Shane &amp; </a:t>
            </a:r>
            <a:r>
              <a:rPr lang="en-US" sz="1200" b="1" dirty="0" err="1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Venkataraman</a:t>
            </a:r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 (2000)</a:t>
            </a:r>
          </a:p>
          <a:p>
            <a:pPr algn="ctr"/>
            <a:r>
              <a:rPr lang="en-US" sz="1200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“prior knowledge”</a:t>
            </a:r>
            <a:endParaRPr lang="en-US" sz="1200" dirty="0">
              <a:solidFill>
                <a:srgbClr val="3D3D3D"/>
              </a:solidFill>
              <a:latin typeface="Calibri"/>
              <a:cs typeface="Calibri"/>
            </a:endParaRPr>
          </a:p>
        </p:txBody>
      </p:sp>
      <p:sp>
        <p:nvSpPr>
          <p:cNvPr id="49" name="AutoShape 22"/>
          <p:cNvSpPr>
            <a:spLocks/>
          </p:cNvSpPr>
          <p:nvPr/>
        </p:nvSpPr>
        <p:spPr bwMode="auto">
          <a:xfrm>
            <a:off x="6002336" y="1919946"/>
            <a:ext cx="1271506" cy="3649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t"/>
          <a:lstStyle/>
          <a:p>
            <a:pPr algn="ctr"/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McGrath &amp; </a:t>
            </a:r>
            <a:r>
              <a:rPr lang="en-US" sz="1200" b="1" dirty="0" err="1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MacMullen</a:t>
            </a:r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 (2000)</a:t>
            </a:r>
          </a:p>
          <a:p>
            <a:pPr algn="ctr"/>
            <a:r>
              <a:rPr lang="en-US" sz="1200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Definition entrepreneurial mindset </a:t>
            </a:r>
            <a:endParaRPr lang="en-US" sz="1200" dirty="0">
              <a:solidFill>
                <a:srgbClr val="3D3D3D"/>
              </a:solidFill>
              <a:latin typeface="Calibri"/>
              <a:cs typeface="Calibri"/>
            </a:endParaRPr>
          </a:p>
        </p:txBody>
      </p:sp>
      <p:sp>
        <p:nvSpPr>
          <p:cNvPr id="50" name="AutoShape 22"/>
          <p:cNvSpPr>
            <a:spLocks/>
          </p:cNvSpPr>
          <p:nvPr/>
        </p:nvSpPr>
        <p:spPr bwMode="auto">
          <a:xfrm>
            <a:off x="2637146" y="4150969"/>
            <a:ext cx="1313959" cy="31685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t"/>
          <a:lstStyle/>
          <a:p>
            <a:endParaRPr lang="en-US" sz="1200" b="1" dirty="0" smtClean="0">
              <a:solidFill>
                <a:schemeClr val="accent6"/>
              </a:solidFill>
              <a:latin typeface="Calibri"/>
              <a:ea typeface="Aleo Regular" charset="0"/>
              <a:cs typeface="Calibri"/>
              <a:sym typeface="Aleo Regular" charset="0"/>
            </a:endParaRPr>
          </a:p>
          <a:p>
            <a:endParaRPr lang="en-US" sz="1200" b="1" dirty="0">
              <a:solidFill>
                <a:schemeClr val="accent6"/>
              </a:solidFill>
              <a:latin typeface="Calibri"/>
              <a:ea typeface="Aleo Regular" charset="0"/>
              <a:cs typeface="Calibri"/>
              <a:sym typeface="Aleo Regular" charset="0"/>
            </a:endParaRPr>
          </a:p>
          <a:p>
            <a:endParaRPr lang="en-US" sz="1200" b="1" dirty="0" smtClean="0">
              <a:solidFill>
                <a:schemeClr val="accent6"/>
              </a:solidFill>
              <a:latin typeface="Calibri"/>
              <a:ea typeface="Aleo Regular" charset="0"/>
              <a:cs typeface="Calibri"/>
              <a:sym typeface="Aleo Regular" charset="0"/>
            </a:endParaRPr>
          </a:p>
          <a:p>
            <a:endParaRPr lang="en-US" sz="1200" dirty="0">
              <a:solidFill>
                <a:schemeClr val="bg1">
                  <a:lumMod val="1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51" name="AutoShape 22"/>
          <p:cNvSpPr>
            <a:spLocks/>
          </p:cNvSpPr>
          <p:nvPr/>
        </p:nvSpPr>
        <p:spPr bwMode="auto">
          <a:xfrm>
            <a:off x="7451215" y="516769"/>
            <a:ext cx="1518159" cy="39224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t"/>
          <a:lstStyle/>
          <a:p>
            <a:pPr algn="ctr"/>
            <a:r>
              <a:rPr lang="en-US" sz="1200" b="1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Mitchell &amp; </a:t>
            </a:r>
            <a:r>
              <a:rPr lang="en-US" sz="1200" b="1" dirty="0" err="1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Busenitz</a:t>
            </a:r>
            <a:r>
              <a:rPr lang="en-US" sz="1200" b="1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 (2002)</a:t>
            </a:r>
          </a:p>
          <a:p>
            <a:pPr algn="ctr"/>
            <a:r>
              <a:rPr lang="en-US" sz="1200" dirty="0" smtClean="0">
                <a:solidFill>
                  <a:schemeClr val="bg1">
                    <a:lumMod val="25000"/>
                  </a:schemeClr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“entrepreneurial cognition”</a:t>
            </a:r>
            <a:endParaRPr lang="en-US" sz="1200" dirty="0">
              <a:solidFill>
                <a:schemeClr val="bg1">
                  <a:lumMod val="2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52" name="AutoShape 32"/>
          <p:cNvSpPr>
            <a:spLocks/>
          </p:cNvSpPr>
          <p:nvPr/>
        </p:nvSpPr>
        <p:spPr bwMode="auto">
          <a:xfrm>
            <a:off x="2092389" y="3227797"/>
            <a:ext cx="1440728" cy="47902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t"/>
          <a:lstStyle/>
          <a:p>
            <a:pPr algn="ctr"/>
            <a:r>
              <a:rPr lang="en-US" sz="1200" b="1" dirty="0" err="1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Mathisen</a:t>
            </a:r>
            <a:r>
              <a:rPr lang="en-US" sz="1200" b="1" dirty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 &amp; </a:t>
            </a:r>
            <a:r>
              <a:rPr lang="en-US" sz="1200" b="1" dirty="0" err="1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Arnulf</a:t>
            </a:r>
            <a:r>
              <a:rPr lang="en-US" sz="1200" b="1" dirty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 (2013</a:t>
            </a:r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)</a:t>
            </a:r>
          </a:p>
          <a:p>
            <a:pPr algn="ctr"/>
            <a:r>
              <a:rPr lang="en-US" sz="1200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“cognitive tuning and goal setting”</a:t>
            </a:r>
            <a:endParaRPr lang="en-US" sz="1200" dirty="0">
              <a:solidFill>
                <a:srgbClr val="3D3D3D"/>
              </a:solidFill>
              <a:latin typeface="Calibri"/>
              <a:cs typeface="Calibri"/>
            </a:endParaRPr>
          </a:p>
        </p:txBody>
      </p:sp>
      <p:sp>
        <p:nvSpPr>
          <p:cNvPr id="53" name="AutoShape 22"/>
          <p:cNvSpPr>
            <a:spLocks/>
          </p:cNvSpPr>
          <p:nvPr/>
        </p:nvSpPr>
        <p:spPr bwMode="auto">
          <a:xfrm>
            <a:off x="6407186" y="4568429"/>
            <a:ext cx="1408026" cy="31685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t"/>
          <a:lstStyle/>
          <a:p>
            <a:pPr algn="ctr"/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Mitchell et al</a:t>
            </a:r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. (</a:t>
            </a:r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2007)</a:t>
            </a:r>
          </a:p>
          <a:p>
            <a:pPr algn="ctr"/>
            <a:r>
              <a:rPr lang="en-US" sz="1200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“entrepreneurial cognition” </a:t>
            </a:r>
            <a:endParaRPr lang="en-US" sz="1200" dirty="0">
              <a:solidFill>
                <a:srgbClr val="3D3D3D"/>
              </a:solidFill>
              <a:latin typeface="Calibri"/>
              <a:cs typeface="Calibri"/>
            </a:endParaRPr>
          </a:p>
        </p:txBody>
      </p:sp>
      <p:sp>
        <p:nvSpPr>
          <p:cNvPr id="54" name="AutoShape 22"/>
          <p:cNvSpPr>
            <a:spLocks/>
          </p:cNvSpPr>
          <p:nvPr/>
        </p:nvSpPr>
        <p:spPr bwMode="auto">
          <a:xfrm>
            <a:off x="4679032" y="3195907"/>
            <a:ext cx="1826904" cy="48709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t"/>
          <a:lstStyle/>
          <a:p>
            <a:pPr algn="ctr"/>
            <a:r>
              <a:rPr lang="en-US" sz="1200" b="1" dirty="0" err="1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Haynie</a:t>
            </a:r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 &amp; Shepherd (2009)</a:t>
            </a:r>
          </a:p>
          <a:p>
            <a:pPr algn="ctr"/>
            <a:r>
              <a:rPr lang="en-US" sz="1200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Meta</a:t>
            </a:r>
            <a:r>
              <a:rPr lang="en-US" sz="1200" dirty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-cognition </a:t>
            </a:r>
          </a:p>
          <a:p>
            <a:pPr algn="ctr"/>
            <a:r>
              <a:rPr lang="en-US" sz="1200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Measure of cognitive </a:t>
            </a:r>
            <a:r>
              <a:rPr lang="en-US" sz="1200" dirty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adaptability</a:t>
            </a:r>
            <a:endParaRPr lang="en-US" sz="1200" dirty="0">
              <a:solidFill>
                <a:srgbClr val="3D3D3D"/>
              </a:solidFill>
              <a:latin typeface="Calibri"/>
              <a:ea typeface="Aleo Regular" charset="0"/>
              <a:cs typeface="Calibri"/>
            </a:endParaRPr>
          </a:p>
        </p:txBody>
      </p:sp>
      <p:sp>
        <p:nvSpPr>
          <p:cNvPr id="55" name="AutoShape 32"/>
          <p:cNvSpPr>
            <a:spLocks/>
          </p:cNvSpPr>
          <p:nvPr/>
        </p:nvSpPr>
        <p:spPr bwMode="auto">
          <a:xfrm>
            <a:off x="2819531" y="4528106"/>
            <a:ext cx="1351727" cy="47902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t"/>
          <a:lstStyle/>
          <a:p>
            <a:pPr algn="ctr"/>
            <a:r>
              <a:rPr lang="en-US" sz="1200" b="1" dirty="0" err="1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Haynie</a:t>
            </a:r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 et </a:t>
            </a:r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al. </a:t>
            </a:r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(2012)</a:t>
            </a:r>
          </a:p>
          <a:p>
            <a:pPr algn="ctr"/>
            <a:r>
              <a:rPr lang="en-US" sz="1200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“meta-cognition” </a:t>
            </a:r>
          </a:p>
          <a:p>
            <a:pPr algn="ctr"/>
            <a:r>
              <a:rPr lang="en-US" sz="1200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“cognitive adaptability”</a:t>
            </a:r>
            <a:endParaRPr lang="en-US" sz="1200" dirty="0">
              <a:solidFill>
                <a:srgbClr val="3D3D3D"/>
              </a:solidFill>
              <a:latin typeface="Calibri"/>
              <a:cs typeface="Calibri"/>
            </a:endParaRPr>
          </a:p>
        </p:txBody>
      </p:sp>
      <p:sp>
        <p:nvSpPr>
          <p:cNvPr id="56" name="AutoShape 30"/>
          <p:cNvSpPr>
            <a:spLocks/>
          </p:cNvSpPr>
          <p:nvPr/>
        </p:nvSpPr>
        <p:spPr bwMode="auto">
          <a:xfrm>
            <a:off x="136438" y="3413171"/>
            <a:ext cx="1700534" cy="47902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t"/>
          <a:lstStyle/>
          <a:p>
            <a:pPr algn="ctr"/>
            <a:r>
              <a:rPr lang="en-US" sz="1200" b="1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McMullen &amp; Kier (2016)</a:t>
            </a:r>
          </a:p>
          <a:p>
            <a:pPr algn="ctr"/>
            <a:r>
              <a:rPr lang="en-US" sz="1200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“</a:t>
            </a:r>
            <a:r>
              <a:rPr lang="en-US" sz="1200" dirty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cognitive tuning and goal </a:t>
            </a:r>
            <a:r>
              <a:rPr lang="en-US" sz="1200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setting”</a:t>
            </a:r>
            <a:endParaRPr lang="en-US" sz="1200" dirty="0">
              <a:solidFill>
                <a:srgbClr val="3D3D3D"/>
              </a:solidFill>
              <a:latin typeface="Calibri"/>
              <a:cs typeface="Calibri"/>
            </a:endParaRPr>
          </a:p>
        </p:txBody>
      </p:sp>
      <p:sp>
        <p:nvSpPr>
          <p:cNvPr id="57" name="AutoShape 30"/>
          <p:cNvSpPr>
            <a:spLocks/>
          </p:cNvSpPr>
          <p:nvPr/>
        </p:nvSpPr>
        <p:spPr bwMode="auto">
          <a:xfrm>
            <a:off x="1621019" y="4461576"/>
            <a:ext cx="1120545" cy="47902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Baron (2014)</a:t>
            </a:r>
          </a:p>
          <a:p>
            <a:pPr algn="ctr"/>
            <a:r>
              <a:rPr lang="en-US" sz="1200" dirty="0">
                <a:solidFill>
                  <a:srgbClr val="3D3D3D"/>
                </a:solidFill>
                <a:latin typeface="Calibri"/>
                <a:cs typeface="Calibri"/>
                <a:sym typeface="Aleo Regular" charset="0"/>
              </a:rPr>
              <a:t>“</a:t>
            </a:r>
            <a:r>
              <a:rPr lang="en-US" sz="1200" dirty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cognitive </a:t>
            </a:r>
            <a:r>
              <a:rPr lang="en-US" sz="1200" dirty="0" smtClean="0">
                <a:solidFill>
                  <a:srgbClr val="3D3D3D"/>
                </a:solidFill>
                <a:latin typeface="Calibri"/>
                <a:ea typeface="Aleo Regular" charset="0"/>
                <a:cs typeface="Calibri"/>
                <a:sym typeface="Aleo Regular" charset="0"/>
              </a:rPr>
              <a:t>bias”</a:t>
            </a:r>
            <a:endParaRPr lang="en-US" sz="1200" dirty="0">
              <a:solidFill>
                <a:srgbClr val="3D3D3D"/>
              </a:solidFill>
              <a:latin typeface="Calibri"/>
              <a:cs typeface="Calibri"/>
            </a:endParaRPr>
          </a:p>
        </p:txBody>
      </p:sp>
      <p:sp>
        <p:nvSpPr>
          <p:cNvPr id="58" name="Gleichschenkliges Dreieck 57"/>
          <p:cNvSpPr/>
          <p:nvPr/>
        </p:nvSpPr>
        <p:spPr bwMode="auto">
          <a:xfrm>
            <a:off x="3813809" y="1530130"/>
            <a:ext cx="189716" cy="180442"/>
          </a:xfrm>
          <a:prstGeom prst="triangle">
            <a:avLst/>
          </a:prstGeom>
          <a:pattFill prst="dkHorz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9" name="Gleichschenkliges Dreieck 58"/>
          <p:cNvSpPr/>
          <p:nvPr/>
        </p:nvSpPr>
        <p:spPr bwMode="auto">
          <a:xfrm>
            <a:off x="4641584" y="1549625"/>
            <a:ext cx="189716" cy="180442"/>
          </a:xfrm>
          <a:prstGeom prst="triangle">
            <a:avLst/>
          </a:prstGeom>
          <a:pattFill prst="dkHorz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0" name="Gleichschenkliges Dreieck 59"/>
          <p:cNvSpPr/>
          <p:nvPr/>
        </p:nvSpPr>
        <p:spPr bwMode="auto">
          <a:xfrm>
            <a:off x="6460126" y="1534041"/>
            <a:ext cx="189716" cy="180442"/>
          </a:xfrm>
          <a:prstGeom prst="triangle">
            <a:avLst/>
          </a:prstGeom>
          <a:pattFill prst="dkHorz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1" name="Raute 60"/>
          <p:cNvSpPr/>
          <p:nvPr/>
        </p:nvSpPr>
        <p:spPr bwMode="auto">
          <a:xfrm>
            <a:off x="6803889" y="1516824"/>
            <a:ext cx="201573" cy="267918"/>
          </a:xfrm>
          <a:prstGeom prst="diamond">
            <a:avLst/>
          </a:prstGeom>
          <a:pattFill prst="trellis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2" name="Raute 61"/>
          <p:cNvSpPr/>
          <p:nvPr/>
        </p:nvSpPr>
        <p:spPr bwMode="auto">
          <a:xfrm>
            <a:off x="2064778" y="1519663"/>
            <a:ext cx="201573" cy="267918"/>
          </a:xfrm>
          <a:prstGeom prst="diamond">
            <a:avLst/>
          </a:prstGeom>
          <a:pattFill prst="trellis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3" name="Rechteck 62"/>
          <p:cNvSpPr/>
          <p:nvPr/>
        </p:nvSpPr>
        <p:spPr bwMode="auto">
          <a:xfrm>
            <a:off x="7060263" y="4168347"/>
            <a:ext cx="166001" cy="167135"/>
          </a:xfrm>
          <a:prstGeom prst="rect">
            <a:avLst/>
          </a:prstGeom>
          <a:pattFill prst="wdDnDiag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4" name="Raute 63"/>
          <p:cNvSpPr/>
          <p:nvPr/>
        </p:nvSpPr>
        <p:spPr bwMode="auto">
          <a:xfrm>
            <a:off x="7231502" y="4139966"/>
            <a:ext cx="219713" cy="268615"/>
          </a:xfrm>
          <a:prstGeom prst="diamond">
            <a:avLst/>
          </a:prstGeom>
          <a:pattFill prst="trellis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5" name="Gleichschenkliges Dreieck 64"/>
          <p:cNvSpPr/>
          <p:nvPr/>
        </p:nvSpPr>
        <p:spPr bwMode="auto">
          <a:xfrm>
            <a:off x="5513563" y="4164274"/>
            <a:ext cx="189716" cy="180442"/>
          </a:xfrm>
          <a:prstGeom prst="triangle">
            <a:avLst/>
          </a:prstGeom>
          <a:pattFill prst="dkHorz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6" name="Raute 65"/>
          <p:cNvSpPr/>
          <p:nvPr/>
        </p:nvSpPr>
        <p:spPr bwMode="auto">
          <a:xfrm>
            <a:off x="3393820" y="4139966"/>
            <a:ext cx="201573" cy="267918"/>
          </a:xfrm>
          <a:prstGeom prst="diamond">
            <a:avLst/>
          </a:prstGeom>
          <a:pattFill prst="trellis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7" name="Gleichschenkliges Dreieck 66"/>
          <p:cNvSpPr/>
          <p:nvPr/>
        </p:nvSpPr>
        <p:spPr bwMode="auto">
          <a:xfrm>
            <a:off x="2722734" y="4164274"/>
            <a:ext cx="189716" cy="180442"/>
          </a:xfrm>
          <a:prstGeom prst="triangle">
            <a:avLst/>
          </a:prstGeom>
          <a:pattFill prst="dkHorz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8" name="Rechteck 67"/>
          <p:cNvSpPr/>
          <p:nvPr/>
        </p:nvSpPr>
        <p:spPr bwMode="auto">
          <a:xfrm>
            <a:off x="1778235" y="1566443"/>
            <a:ext cx="166001" cy="167135"/>
          </a:xfrm>
          <a:prstGeom prst="rect">
            <a:avLst/>
          </a:prstGeom>
          <a:pattFill prst="wdDnDiag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9" name="Oval 68"/>
          <p:cNvSpPr/>
          <p:nvPr/>
        </p:nvSpPr>
        <p:spPr bwMode="auto">
          <a:xfrm>
            <a:off x="7024460" y="1555089"/>
            <a:ext cx="166001" cy="180442"/>
          </a:xfrm>
          <a:prstGeom prst="ellipse">
            <a:avLst/>
          </a:prstGeom>
          <a:pattFill prst="smConfetti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0" name="AutoShape 1"/>
          <p:cNvSpPr>
            <a:spLocks/>
          </p:cNvSpPr>
          <p:nvPr/>
        </p:nvSpPr>
        <p:spPr bwMode="auto">
          <a:xfrm>
            <a:off x="379656" y="1641033"/>
            <a:ext cx="8449558" cy="51241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496" y="21600"/>
                </a:moveTo>
                <a:lnTo>
                  <a:pt x="0" y="21600"/>
                </a:lnTo>
                <a:lnTo>
                  <a:pt x="0" y="10951"/>
                </a:lnTo>
                <a:lnTo>
                  <a:pt x="21599" y="10951"/>
                </a:lnTo>
                <a:lnTo>
                  <a:pt x="21599" y="0"/>
                </a:lnTo>
                <a:lnTo>
                  <a:pt x="206" y="0"/>
                </a:lnTo>
              </a:path>
            </a:pathLst>
          </a:custGeom>
          <a:noFill/>
          <a:ln w="19050" cap="flat" cmpd="sng">
            <a:solidFill>
              <a:schemeClr val="bg1">
                <a:lumMod val="75000"/>
              </a:schemeClr>
            </a:solidFill>
            <a:prstDash val="solid"/>
            <a:miter lim="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 sz="1200" dirty="0">
              <a:latin typeface="Calibri"/>
              <a:cs typeface="Calibri"/>
            </a:endParaRPr>
          </a:p>
        </p:txBody>
      </p:sp>
      <p:sp>
        <p:nvSpPr>
          <p:cNvPr id="72" name="Rechteck 71"/>
          <p:cNvSpPr/>
          <p:nvPr/>
        </p:nvSpPr>
        <p:spPr bwMode="auto">
          <a:xfrm>
            <a:off x="308513" y="6395714"/>
            <a:ext cx="8456662" cy="36949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lIns="0" tIns="0" rIns="0" bIns="0" rtlCol="0" anchor="ctr"/>
          <a:lstStyle/>
          <a:p>
            <a:pPr algn="ctr"/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4" name="Oval 73"/>
          <p:cNvSpPr/>
          <p:nvPr/>
        </p:nvSpPr>
        <p:spPr bwMode="auto">
          <a:xfrm>
            <a:off x="623745" y="1530502"/>
            <a:ext cx="166001" cy="180442"/>
          </a:xfrm>
          <a:prstGeom prst="ellipse">
            <a:avLst/>
          </a:prstGeom>
          <a:pattFill prst="smConfetti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5" name="Oval 74"/>
          <p:cNvSpPr/>
          <p:nvPr/>
        </p:nvSpPr>
        <p:spPr bwMode="auto">
          <a:xfrm>
            <a:off x="2379106" y="1554991"/>
            <a:ext cx="166001" cy="180442"/>
          </a:xfrm>
          <a:prstGeom prst="ellipse">
            <a:avLst/>
          </a:prstGeom>
          <a:pattFill prst="smConfetti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6" name="Oval 75"/>
          <p:cNvSpPr/>
          <p:nvPr/>
        </p:nvSpPr>
        <p:spPr bwMode="auto">
          <a:xfrm>
            <a:off x="4799733" y="1554991"/>
            <a:ext cx="166001" cy="180442"/>
          </a:xfrm>
          <a:prstGeom prst="ellipse">
            <a:avLst/>
          </a:prstGeom>
          <a:pattFill prst="smConfetti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7" name="Oval 76"/>
          <p:cNvSpPr/>
          <p:nvPr/>
        </p:nvSpPr>
        <p:spPr bwMode="auto">
          <a:xfrm>
            <a:off x="5551931" y="1554991"/>
            <a:ext cx="166001" cy="180442"/>
          </a:xfrm>
          <a:prstGeom prst="ellipse">
            <a:avLst/>
          </a:prstGeom>
          <a:pattFill prst="smConfetti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8" name="Oval 77"/>
          <p:cNvSpPr/>
          <p:nvPr/>
        </p:nvSpPr>
        <p:spPr bwMode="auto">
          <a:xfrm>
            <a:off x="8048908" y="1553137"/>
            <a:ext cx="166001" cy="180442"/>
          </a:xfrm>
          <a:prstGeom prst="ellipse">
            <a:avLst/>
          </a:prstGeom>
          <a:pattFill prst="smConfetti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9" name="Oval 78"/>
          <p:cNvSpPr/>
          <p:nvPr/>
        </p:nvSpPr>
        <p:spPr bwMode="auto">
          <a:xfrm>
            <a:off x="8266156" y="4142020"/>
            <a:ext cx="166001" cy="180442"/>
          </a:xfrm>
          <a:prstGeom prst="ellipse">
            <a:avLst/>
          </a:prstGeom>
          <a:pattFill prst="smConfetti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0" name="Oval 79"/>
          <p:cNvSpPr/>
          <p:nvPr/>
        </p:nvSpPr>
        <p:spPr bwMode="auto">
          <a:xfrm>
            <a:off x="6623830" y="1564062"/>
            <a:ext cx="166001" cy="180442"/>
          </a:xfrm>
          <a:prstGeom prst="ellipse">
            <a:avLst/>
          </a:prstGeom>
          <a:pattFill prst="smConfetti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1" name="Oval 80"/>
          <p:cNvSpPr/>
          <p:nvPr/>
        </p:nvSpPr>
        <p:spPr bwMode="auto">
          <a:xfrm>
            <a:off x="4756392" y="4181491"/>
            <a:ext cx="166001" cy="180442"/>
          </a:xfrm>
          <a:prstGeom prst="ellipse">
            <a:avLst/>
          </a:prstGeom>
          <a:pattFill prst="smConfetti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2" name="Oval 81"/>
          <p:cNvSpPr/>
          <p:nvPr/>
        </p:nvSpPr>
        <p:spPr bwMode="auto">
          <a:xfrm>
            <a:off x="786129" y="4181063"/>
            <a:ext cx="166001" cy="180442"/>
          </a:xfrm>
          <a:prstGeom prst="ellipse">
            <a:avLst/>
          </a:prstGeom>
          <a:pattFill prst="smConfetti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3" name="Oval 82"/>
          <p:cNvSpPr/>
          <p:nvPr/>
        </p:nvSpPr>
        <p:spPr bwMode="auto">
          <a:xfrm>
            <a:off x="2109820" y="4178694"/>
            <a:ext cx="166001" cy="180442"/>
          </a:xfrm>
          <a:prstGeom prst="ellipse">
            <a:avLst/>
          </a:prstGeom>
          <a:pattFill prst="smConfetti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1" name="Rechteck 70"/>
          <p:cNvSpPr/>
          <p:nvPr/>
        </p:nvSpPr>
        <p:spPr bwMode="auto">
          <a:xfrm>
            <a:off x="294576" y="4139966"/>
            <a:ext cx="212938" cy="262524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lIns="0" tIns="0" rIns="0" bIns="0" rtlCol="0" anchor="ctr"/>
          <a:lstStyle/>
          <a:p>
            <a:pPr algn="ctr"/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238383" y="5321322"/>
            <a:ext cx="166001" cy="180442"/>
          </a:xfrm>
          <a:prstGeom prst="ellipse">
            <a:avLst/>
          </a:prstGeom>
          <a:pattFill prst="smConfetti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pPr algn="ctr"/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" name="Gleichschenkliges Dreieck 9"/>
          <p:cNvSpPr/>
          <p:nvPr/>
        </p:nvSpPr>
        <p:spPr bwMode="auto">
          <a:xfrm>
            <a:off x="225518" y="5667583"/>
            <a:ext cx="189716" cy="180442"/>
          </a:xfrm>
          <a:prstGeom prst="triangle">
            <a:avLst/>
          </a:prstGeom>
          <a:pattFill prst="dkHorz">
            <a:fgClr>
              <a:schemeClr val="bg1">
                <a:lumMod val="50000"/>
              </a:schemeClr>
            </a:fgClr>
            <a:bgClr>
              <a:prstClr val="white"/>
            </a:bgClr>
          </a:pattFill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pPr algn="ctr"/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3" name="Rechteck 72"/>
          <p:cNvSpPr/>
          <p:nvPr/>
        </p:nvSpPr>
        <p:spPr bwMode="auto">
          <a:xfrm>
            <a:off x="123239" y="349251"/>
            <a:ext cx="8846135" cy="5695274"/>
          </a:xfrm>
          <a:prstGeom prst="rect">
            <a:avLst/>
          </a:prstGeom>
          <a:noFill/>
          <a:ln>
            <a:solidFill>
              <a:srgbClr val="B7B7B7"/>
            </a:solidFill>
          </a:ln>
          <a:effectLst/>
          <a:extLst/>
        </p:spPr>
        <p:txBody>
          <a:bodyPr lIns="0" tIns="0" rIns="0" bIns="0" rtlCol="0" anchor="ctr"/>
          <a:lstStyle/>
          <a:p>
            <a:pPr algn="ctr"/>
            <a:endParaRPr lang="de-DE" sz="4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91172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uppierung 22"/>
          <p:cNvGrpSpPr/>
          <p:nvPr/>
        </p:nvGrpSpPr>
        <p:grpSpPr>
          <a:xfrm>
            <a:off x="2362200" y="1270000"/>
            <a:ext cx="4876800" cy="3124199"/>
            <a:chOff x="2362200" y="1270000"/>
            <a:chExt cx="4876800" cy="3124199"/>
          </a:xfrm>
        </p:grpSpPr>
        <p:sp>
          <p:nvSpPr>
            <p:cNvPr id="6" name="Rechteck 5"/>
            <p:cNvSpPr/>
            <p:nvPr/>
          </p:nvSpPr>
          <p:spPr bwMode="auto">
            <a:xfrm>
              <a:off x="2362200" y="1270000"/>
              <a:ext cx="4876800" cy="312419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/>
          </p:spPr>
          <p:txBody>
            <a:bodyPr lIns="0" tIns="0" rIns="0" bIns="0" rtlCol="0" anchor="ctr"/>
            <a:lstStyle/>
            <a:p>
              <a:pPr algn="ctr"/>
              <a:endParaRPr lang="de-DE" sz="4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" name="Textfeld 7"/>
            <p:cNvSpPr txBox="1"/>
            <p:nvPr/>
          </p:nvSpPr>
          <p:spPr>
            <a:xfrm>
              <a:off x="2438400" y="1794933"/>
              <a:ext cx="1206500" cy="430887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pPr algn="l"/>
              <a:r>
                <a:rPr lang="en-GB" sz="1100" b="1" dirty="0" smtClean="0">
                  <a:solidFill>
                    <a:schemeClr val="tx1"/>
                  </a:solidFill>
                  <a:latin typeface="Calibri"/>
                  <a:ea typeface="Lato Light" panose="020F0302020204030203" pitchFamily="34" charset="0"/>
                  <a:cs typeface="Calibri"/>
                </a:rPr>
                <a:t>Meta-cognitive attributes EM</a:t>
              </a:r>
            </a:p>
          </p:txBody>
        </p:sp>
        <p:sp>
          <p:nvSpPr>
            <p:cNvPr id="9" name="Rechteck 8"/>
            <p:cNvSpPr/>
            <p:nvPr/>
          </p:nvSpPr>
          <p:spPr bwMode="auto">
            <a:xfrm>
              <a:off x="3657600" y="3158297"/>
              <a:ext cx="3342738" cy="1070802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bg1">
                  <a:lumMod val="75000"/>
                </a:schemeClr>
              </a:solidFill>
            </a:ln>
            <a:effectLst/>
            <a:extLst/>
          </p:spPr>
          <p:txBody>
            <a:bodyPr lIns="0" tIns="0" rIns="0" bIns="0" rtlCol="0" anchor="ctr"/>
            <a:lstStyle/>
            <a:p>
              <a:pPr algn="ctr"/>
              <a:endParaRPr lang="en-GB" sz="11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/>
                <a:cs typeface="Calibri"/>
              </a:endParaRPr>
            </a:p>
          </p:txBody>
        </p:sp>
        <p:sp>
          <p:nvSpPr>
            <p:cNvPr id="10" name="Textfeld 9"/>
            <p:cNvSpPr txBox="1"/>
            <p:nvPr/>
          </p:nvSpPr>
          <p:spPr>
            <a:xfrm>
              <a:off x="2438400" y="3420533"/>
              <a:ext cx="1041400" cy="430887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pPr algn="l"/>
              <a:r>
                <a:rPr lang="en-GB" sz="1100" b="1" dirty="0" smtClean="0">
                  <a:solidFill>
                    <a:schemeClr val="tx1"/>
                  </a:solidFill>
                  <a:latin typeface="Calibri"/>
                  <a:ea typeface="Lato Light" panose="020F0302020204030203" pitchFamily="34" charset="0"/>
                  <a:cs typeface="Calibri"/>
                </a:rPr>
                <a:t>Core attributes EM</a:t>
              </a:r>
            </a:p>
          </p:txBody>
        </p:sp>
        <p:sp>
          <p:nvSpPr>
            <p:cNvPr id="11" name="Textfeld 10"/>
            <p:cNvSpPr txBox="1"/>
            <p:nvPr/>
          </p:nvSpPr>
          <p:spPr>
            <a:xfrm rot="16200000">
              <a:off x="3469336" y="3370399"/>
              <a:ext cx="1044000" cy="648000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DCDCDC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1100" dirty="0" smtClean="0">
                  <a:solidFill>
                    <a:schemeClr val="tx1"/>
                  </a:solidFill>
                  <a:latin typeface="Calibri"/>
                  <a:ea typeface="Lato Light" panose="020F0302020204030203" pitchFamily="34" charset="0"/>
                  <a:cs typeface="Calibri"/>
                </a:rPr>
                <a:t>Cognitive tuning &amp; goal orientation </a:t>
              </a:r>
            </a:p>
          </p:txBody>
        </p:sp>
        <p:sp>
          <p:nvSpPr>
            <p:cNvPr id="12" name="Textfeld 11"/>
            <p:cNvSpPr txBox="1"/>
            <p:nvPr/>
          </p:nvSpPr>
          <p:spPr>
            <a:xfrm rot="16200000">
              <a:off x="4140294" y="3370398"/>
              <a:ext cx="1044000" cy="648000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DCDCDC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1100" dirty="0" smtClean="0">
                  <a:solidFill>
                    <a:schemeClr val="tx1"/>
                  </a:solidFill>
                  <a:latin typeface="Calibri"/>
                  <a:ea typeface="Lato Light" panose="020F0302020204030203" pitchFamily="34" charset="0"/>
                  <a:cs typeface="Calibri"/>
                </a:rPr>
                <a:t>Heuristic-based decision logic </a:t>
              </a:r>
            </a:p>
          </p:txBody>
        </p:sp>
        <p:sp>
          <p:nvSpPr>
            <p:cNvPr id="13" name="Textfeld 12"/>
            <p:cNvSpPr txBox="1"/>
            <p:nvPr/>
          </p:nvSpPr>
          <p:spPr>
            <a:xfrm rot="16200000">
              <a:off x="4811252" y="3370397"/>
              <a:ext cx="1044000" cy="648000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DCDCDC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1100" smtClean="0">
                  <a:solidFill>
                    <a:schemeClr val="tx1"/>
                  </a:solidFill>
                  <a:latin typeface="Calibri"/>
                  <a:ea typeface="Lato Light" panose="020F0302020204030203" pitchFamily="34" charset="0"/>
                  <a:cs typeface="Calibri"/>
                </a:rPr>
                <a:t>Alertness </a:t>
              </a:r>
            </a:p>
          </p:txBody>
        </p:sp>
        <p:sp>
          <p:nvSpPr>
            <p:cNvPr id="14" name="Textfeld 13"/>
            <p:cNvSpPr txBox="1"/>
            <p:nvPr/>
          </p:nvSpPr>
          <p:spPr>
            <a:xfrm rot="16200000">
              <a:off x="5482210" y="3370395"/>
              <a:ext cx="1044000" cy="648000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DCDCDC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1100" smtClean="0">
                  <a:solidFill>
                    <a:schemeClr val="tx1"/>
                  </a:solidFill>
                  <a:latin typeface="Calibri"/>
                  <a:ea typeface="Lato Light" panose="020F0302020204030203" pitchFamily="34" charset="0"/>
                  <a:cs typeface="Calibri"/>
                </a:rPr>
                <a:t>Prior knowledge </a:t>
              </a:r>
            </a:p>
          </p:txBody>
        </p:sp>
        <p:sp>
          <p:nvSpPr>
            <p:cNvPr id="15" name="Textfeld 14"/>
            <p:cNvSpPr txBox="1"/>
            <p:nvPr/>
          </p:nvSpPr>
          <p:spPr>
            <a:xfrm rot="16200000">
              <a:off x="6153167" y="3370395"/>
              <a:ext cx="1044000" cy="648000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DCDCDC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1100" dirty="0" smtClean="0">
                  <a:solidFill>
                    <a:schemeClr val="tx1"/>
                  </a:solidFill>
                  <a:latin typeface="Calibri"/>
                  <a:ea typeface="Lato Light" panose="020F0302020204030203" pitchFamily="34" charset="0"/>
                  <a:cs typeface="Calibri"/>
                </a:rPr>
                <a:t>Social interaction</a:t>
              </a:r>
            </a:p>
          </p:txBody>
        </p:sp>
        <p:sp>
          <p:nvSpPr>
            <p:cNvPr id="16" name="Rechteck 15"/>
            <p:cNvSpPr/>
            <p:nvPr/>
          </p:nvSpPr>
          <p:spPr bwMode="auto">
            <a:xfrm>
              <a:off x="3657600" y="1507297"/>
              <a:ext cx="3323388" cy="1070801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bg1">
                  <a:lumMod val="75000"/>
                </a:schemeClr>
              </a:solidFill>
            </a:ln>
            <a:effectLst/>
            <a:extLst/>
          </p:spPr>
          <p:txBody>
            <a:bodyPr lIns="0" tIns="0" rIns="0" bIns="0" rtlCol="0" anchor="ctr"/>
            <a:lstStyle/>
            <a:p>
              <a:pPr algn="ctr"/>
              <a:endParaRPr lang="en-GB" sz="11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/>
                <a:cs typeface="Calibri"/>
              </a:endParaRPr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3668818" y="1632724"/>
              <a:ext cx="3299470" cy="261610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DCDCDC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1100" dirty="0" smtClean="0">
                  <a:solidFill>
                    <a:schemeClr val="tx1"/>
                  </a:solidFill>
                  <a:latin typeface="Calibri"/>
                  <a:ea typeface="Lato Light" panose="020F0302020204030203" pitchFamily="34" charset="0"/>
                  <a:cs typeface="Calibri"/>
                </a:rPr>
                <a:t>Meta-cognition</a:t>
              </a:r>
            </a:p>
          </p:txBody>
        </p:sp>
        <p:sp>
          <p:nvSpPr>
            <p:cNvPr id="18" name="Textfeld 17"/>
            <p:cNvSpPr txBox="1"/>
            <p:nvPr/>
          </p:nvSpPr>
          <p:spPr>
            <a:xfrm>
              <a:off x="3666067" y="2125792"/>
              <a:ext cx="3310688" cy="261610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DCDCDC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1100" smtClean="0">
                  <a:solidFill>
                    <a:schemeClr val="tx1"/>
                  </a:solidFill>
                  <a:latin typeface="Calibri"/>
                  <a:ea typeface="Lato Light" panose="020F0302020204030203" pitchFamily="34" charset="0"/>
                  <a:cs typeface="Calibri"/>
                </a:rPr>
                <a:t>Cognitive adaptability</a:t>
              </a:r>
            </a:p>
          </p:txBody>
        </p:sp>
        <p:cxnSp>
          <p:nvCxnSpPr>
            <p:cNvPr id="19" name="Gerade Verbindung mit Pfeil 18"/>
            <p:cNvCxnSpPr/>
            <p:nvPr/>
          </p:nvCxnSpPr>
          <p:spPr bwMode="auto">
            <a:xfrm>
              <a:off x="5683217" y="2667000"/>
              <a:ext cx="0" cy="381000"/>
            </a:xfrm>
            <a:prstGeom prst="straightConnector1">
              <a:avLst/>
            </a:prstGeom>
            <a:solidFill>
              <a:srgbClr val="FFFFFF"/>
            </a:solidFill>
            <a:ln w="25400" cap="flat" cmpd="sng" algn="ctr">
              <a:solidFill>
                <a:srgbClr val="B7B7B7"/>
              </a:solidFill>
              <a:prstDash val="solid"/>
              <a:miter lim="0"/>
              <a:headEnd type="none" w="med" len="med"/>
              <a:tailEnd type="arrow"/>
            </a:ln>
            <a:effectLst/>
          </p:spPr>
        </p:cxnSp>
        <p:cxnSp>
          <p:nvCxnSpPr>
            <p:cNvPr id="20" name="Gerade Verbindung mit Pfeil 19"/>
            <p:cNvCxnSpPr/>
            <p:nvPr/>
          </p:nvCxnSpPr>
          <p:spPr bwMode="auto">
            <a:xfrm flipV="1">
              <a:off x="4991078" y="2667000"/>
              <a:ext cx="0" cy="381000"/>
            </a:xfrm>
            <a:prstGeom prst="straightConnector1">
              <a:avLst/>
            </a:prstGeom>
            <a:solidFill>
              <a:srgbClr val="FFFFFF"/>
            </a:solidFill>
            <a:ln w="25400" cap="flat" cmpd="sng" algn="ctr">
              <a:solidFill>
                <a:srgbClr val="B7B7B7"/>
              </a:solidFill>
              <a:prstDash val="solid"/>
              <a:miter lim="0"/>
              <a:headEnd type="none" w="med" len="med"/>
              <a:tailEnd type="arrow"/>
            </a:ln>
            <a:effectLst/>
          </p:spPr>
        </p:cxnSp>
        <p:sp>
          <p:nvSpPr>
            <p:cNvPr id="21" name="Textfeld 20"/>
            <p:cNvSpPr txBox="1"/>
            <p:nvPr/>
          </p:nvSpPr>
          <p:spPr>
            <a:xfrm>
              <a:off x="3664250" y="2637598"/>
              <a:ext cx="1206500" cy="430887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>
                  <a:solidFill>
                    <a:schemeClr val="tx1"/>
                  </a:solidFill>
                  <a:latin typeface="Calibri"/>
                  <a:ea typeface="Lato Light" panose="020F0302020204030203" pitchFamily="34" charset="0"/>
                  <a:cs typeface="Calibri"/>
                </a:rPr>
                <a:t>Awareness &amp; feedback</a:t>
              </a:r>
            </a:p>
          </p:txBody>
        </p:sp>
        <p:sp>
          <p:nvSpPr>
            <p:cNvPr id="22" name="Textfeld 21"/>
            <p:cNvSpPr txBox="1"/>
            <p:nvPr/>
          </p:nvSpPr>
          <p:spPr>
            <a:xfrm>
              <a:off x="5793838" y="2641600"/>
              <a:ext cx="1206500" cy="430887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dirty="0" smtClean="0">
                  <a:solidFill>
                    <a:schemeClr val="tx1"/>
                  </a:solidFill>
                  <a:latin typeface="Calibri"/>
                  <a:ea typeface="Lato Light" panose="020F0302020204030203" pitchFamily="34" charset="0"/>
                  <a:cs typeface="Calibri"/>
                </a:rPr>
                <a:t>Learning &amp; adaptation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456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3860798" y="2409961"/>
            <a:ext cx="1080000" cy="540000"/>
          </a:xfrm>
          <a:prstGeom prst="rect">
            <a:avLst/>
          </a:prstGeom>
          <a:solidFill>
            <a:srgbClr val="FFFFFF"/>
          </a:solidFill>
          <a:ln>
            <a:solidFill>
              <a:srgbClr val="B7B7B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b="1" dirty="0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EM </a:t>
            </a:r>
            <a:r>
              <a:rPr lang="de-DE" sz="1200" b="1" dirty="0" err="1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concept</a:t>
            </a:r>
            <a:endParaRPr lang="de-DE" sz="1200" b="1" dirty="0" smtClean="0">
              <a:solidFill>
                <a:schemeClr val="tx1"/>
              </a:solidFill>
              <a:latin typeface="Calibri"/>
              <a:ea typeface="Lato Light" panose="020F0302020204030203" pitchFamily="34" charset="0"/>
              <a:cs typeface="Calibri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2019300" y="1479729"/>
            <a:ext cx="1584000" cy="720000"/>
          </a:xfrm>
          <a:prstGeom prst="rect">
            <a:avLst/>
          </a:prstGeom>
          <a:solidFill>
            <a:srgbClr val="FFFFFF"/>
          </a:solidFill>
          <a:ln>
            <a:solidFill>
              <a:srgbClr val="B7B7B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 err="1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Entrepreneurial</a:t>
            </a:r>
            <a:r>
              <a:rPr lang="de-DE" sz="1200" dirty="0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 </a:t>
            </a:r>
            <a:r>
              <a:rPr lang="de-DE" sz="1200" dirty="0" err="1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t</a:t>
            </a:r>
            <a:r>
              <a:rPr lang="de-DE" sz="1200" dirty="0" err="1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rait</a:t>
            </a:r>
            <a:r>
              <a:rPr lang="de-DE" sz="1200" dirty="0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 </a:t>
            </a:r>
            <a:r>
              <a:rPr lang="de-DE" sz="1200" dirty="0" err="1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approach</a:t>
            </a:r>
            <a:r>
              <a:rPr lang="de-DE" sz="1200" dirty="0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 &amp; EM:</a:t>
            </a:r>
          </a:p>
          <a:p>
            <a:pPr algn="ctr"/>
            <a:r>
              <a:rPr lang="de-DE" sz="1200" dirty="0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„</a:t>
            </a:r>
            <a:r>
              <a:rPr lang="de-DE" sz="1200" dirty="0" err="1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Combined</a:t>
            </a:r>
            <a:r>
              <a:rPr lang="de-DE" sz="1200" dirty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“ 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5193897" y="1479729"/>
            <a:ext cx="1584000" cy="720000"/>
          </a:xfrm>
          <a:prstGeom prst="rect">
            <a:avLst/>
          </a:prstGeom>
          <a:solidFill>
            <a:srgbClr val="FFFFFF"/>
          </a:solidFill>
          <a:ln>
            <a:solidFill>
              <a:srgbClr val="B7B7B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 err="1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Resource-based</a:t>
            </a:r>
            <a:r>
              <a:rPr lang="de-DE" sz="1200" dirty="0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 </a:t>
            </a:r>
            <a:r>
              <a:rPr lang="de-DE" sz="1200" dirty="0" err="1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theory</a:t>
            </a:r>
            <a:endParaRPr lang="de-DE" sz="1200" dirty="0" smtClean="0">
              <a:solidFill>
                <a:schemeClr val="tx1"/>
              </a:solidFill>
              <a:latin typeface="Calibri"/>
              <a:ea typeface="Lato Light" panose="020F0302020204030203" pitchFamily="34" charset="0"/>
              <a:cs typeface="Calibri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2024415" y="3196293"/>
            <a:ext cx="1584000" cy="720000"/>
          </a:xfrm>
          <a:prstGeom prst="rect">
            <a:avLst/>
          </a:prstGeom>
          <a:solidFill>
            <a:srgbClr val="FFFFFF"/>
          </a:solidFill>
          <a:ln>
            <a:solidFill>
              <a:srgbClr val="B7B7B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Strategic </a:t>
            </a:r>
            <a:r>
              <a:rPr lang="de-DE" sz="1200" dirty="0" err="1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entrepreneurship</a:t>
            </a:r>
            <a:endParaRPr lang="de-DE" sz="1200" dirty="0" smtClean="0">
              <a:solidFill>
                <a:schemeClr val="tx1"/>
              </a:solidFill>
              <a:latin typeface="Calibri"/>
              <a:ea typeface="Lato Light" panose="020F0302020204030203" pitchFamily="34" charset="0"/>
              <a:cs typeface="Calibri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5192415" y="3196293"/>
            <a:ext cx="1584000" cy="720000"/>
          </a:xfrm>
          <a:prstGeom prst="rect">
            <a:avLst/>
          </a:prstGeom>
          <a:solidFill>
            <a:srgbClr val="FFFFFF"/>
          </a:solidFill>
          <a:ln>
            <a:solidFill>
              <a:srgbClr val="B7B7B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 err="1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Entrepreneurial</a:t>
            </a:r>
            <a:r>
              <a:rPr lang="de-DE" sz="1200" dirty="0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 </a:t>
            </a:r>
            <a:r>
              <a:rPr lang="de-DE" sz="1200" dirty="0" err="1" smtClean="0">
                <a:solidFill>
                  <a:schemeClr val="tx1"/>
                </a:solidFill>
                <a:latin typeface="Calibri"/>
                <a:ea typeface="Lato Light" panose="020F0302020204030203" pitchFamily="34" charset="0"/>
                <a:cs typeface="Calibri"/>
              </a:rPr>
              <a:t>education</a:t>
            </a:r>
            <a:endParaRPr lang="de-DE" sz="1200" dirty="0" smtClean="0">
              <a:solidFill>
                <a:schemeClr val="tx1"/>
              </a:solidFill>
              <a:latin typeface="Calibri"/>
              <a:ea typeface="Lato Light" panose="020F0302020204030203" pitchFamily="34" charset="0"/>
              <a:cs typeface="Calibri"/>
            </a:endParaRPr>
          </a:p>
        </p:txBody>
      </p:sp>
      <p:cxnSp>
        <p:nvCxnSpPr>
          <p:cNvPr id="9" name="Gerade Verbindung 8"/>
          <p:cNvCxnSpPr/>
          <p:nvPr/>
        </p:nvCxnSpPr>
        <p:spPr bwMode="auto">
          <a:xfrm flipV="1">
            <a:off x="4940798" y="2199729"/>
            <a:ext cx="251617" cy="210233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cxnSp>
        <p:nvCxnSpPr>
          <p:cNvPr id="10" name="Gerade Verbindung 9"/>
          <p:cNvCxnSpPr/>
          <p:nvPr/>
        </p:nvCxnSpPr>
        <p:spPr bwMode="auto">
          <a:xfrm>
            <a:off x="4940798" y="2949961"/>
            <a:ext cx="253099" cy="246332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cxnSp>
        <p:nvCxnSpPr>
          <p:cNvPr id="11" name="Gerade Verbindung 10"/>
          <p:cNvCxnSpPr/>
          <p:nvPr/>
        </p:nvCxnSpPr>
        <p:spPr bwMode="auto">
          <a:xfrm>
            <a:off x="3608415" y="2199729"/>
            <a:ext cx="252383" cy="193502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  <p:cxnSp>
        <p:nvCxnSpPr>
          <p:cNvPr id="12" name="Gerade Verbindung 11"/>
          <p:cNvCxnSpPr/>
          <p:nvPr/>
        </p:nvCxnSpPr>
        <p:spPr bwMode="auto">
          <a:xfrm flipV="1">
            <a:off x="3574412" y="2949961"/>
            <a:ext cx="286386" cy="246332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 cap="flat" cmpd="sng" algn="ctr">
            <a:solidFill>
              <a:srgbClr val="B7B7B7"/>
            </a:solidFill>
            <a:prstDash val="solid"/>
            <a:miter lim="0"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121393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304</Words>
  <Application>Microsoft Macintosh PowerPoint</Application>
  <PresentationFormat>Bildschirmpräsentation (4:3)</PresentationFormat>
  <Paragraphs>74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Office-Design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Christiane  Naumann</dc:creator>
  <cp:lastModifiedBy>Christiane  Naumann</cp:lastModifiedBy>
  <cp:revision>5</cp:revision>
  <dcterms:created xsi:type="dcterms:W3CDTF">2017-07-08T10:06:40Z</dcterms:created>
  <dcterms:modified xsi:type="dcterms:W3CDTF">2017-07-08T11:29:40Z</dcterms:modified>
</cp:coreProperties>
</file>